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269" r:id="rId3"/>
    <p:sldId id="257" r:id="rId4"/>
    <p:sldId id="273" r:id="rId5"/>
    <p:sldId id="276" r:id="rId6"/>
    <p:sldId id="266" r:id="rId7"/>
    <p:sldId id="258" r:id="rId8"/>
    <p:sldId id="264" r:id="rId9"/>
    <p:sldId id="271" r:id="rId10"/>
    <p:sldId id="270" r:id="rId11"/>
    <p:sldId id="261" r:id="rId12"/>
    <p:sldId id="260" r:id="rId13"/>
    <p:sldId id="267" r:id="rId14"/>
    <p:sldId id="263" r:id="rId15"/>
    <p:sldId id="274" r:id="rId16"/>
    <p:sldId id="27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B56B"/>
    <a:srgbClr val="73BF61"/>
    <a:srgbClr val="AD8973"/>
    <a:srgbClr val="B892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9A6E9C-B7F1-4012-9F98-1B3993765F16}" type="datetimeFigureOut">
              <a:rPr lang="LID4096" smtClean="0"/>
              <a:t>06/09/2021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5DA6DE-7036-4558-85D6-09F9537A84C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65005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Nordin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5DA6DE-7036-4558-85D6-09F9537A84C4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24900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Fisnik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5DA6DE-7036-4558-85D6-09F9537A84C4}" type="slidenum">
              <a:rPr lang="LID4096" smtClean="0"/>
              <a:t>11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55583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Fisnik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5DA6DE-7036-4558-85D6-09F9537A84C4}" type="slidenum">
              <a:rPr lang="LID4096" smtClean="0"/>
              <a:t>12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38527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Fisnik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5DA6DE-7036-4558-85D6-09F9537A84C4}" type="slidenum">
              <a:rPr lang="LID4096" smtClean="0"/>
              <a:t>13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42714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Andreas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5DA6DE-7036-4558-85D6-09F9537A84C4}" type="slidenum">
              <a:rPr lang="LID4096" smtClean="0"/>
              <a:t>14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65861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Andreas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5DA6DE-7036-4558-85D6-09F9537A84C4}" type="slidenum">
              <a:rPr lang="LID4096" smtClean="0"/>
              <a:t>16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14979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Nordin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5DA6DE-7036-4558-85D6-09F9537A84C4}" type="slidenum">
              <a:rPr lang="LID4096" smtClean="0"/>
              <a:t>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15823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Nordin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5DA6DE-7036-4558-85D6-09F9537A84C4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57085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Nordin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5DA6DE-7036-4558-85D6-09F9537A84C4}" type="slidenum">
              <a:rPr lang="LID4096" smtClean="0"/>
              <a:t>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84146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Alexander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5DA6DE-7036-4558-85D6-09F9537A84C4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6227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Alexander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5DA6DE-7036-4558-85D6-09F9537A84C4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03591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Jenny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5DA6DE-7036-4558-85D6-09F9537A84C4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36070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Jenny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5DA6DE-7036-4558-85D6-09F9537A84C4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06854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Jenny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5DA6DE-7036-4558-85D6-09F9537A84C4}" type="slidenum">
              <a:rPr lang="LID4096" smtClean="0"/>
              <a:t>10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96208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6/9/2021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1.jp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1F29F-E30E-4DB5-B3D6-4512417765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6296" y="306886"/>
            <a:ext cx="5753548" cy="1131389"/>
          </a:xfrm>
        </p:spPr>
        <p:txBody>
          <a:bodyPr>
            <a:normAutofit fontScale="90000"/>
          </a:bodyPr>
          <a:lstStyle/>
          <a:p>
            <a:r>
              <a:rPr lang="sv-SE" sz="7200" dirty="0">
                <a:solidFill>
                  <a:srgbClr val="80B56B"/>
                </a:solidFill>
              </a:rPr>
              <a:t>WELCOME  TO</a:t>
            </a:r>
            <a:endParaRPr lang="LID4096" sz="7200" dirty="0">
              <a:solidFill>
                <a:srgbClr val="80B56B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50DA1A-F68B-4C71-A62E-C806D4DEC6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2155" y="3680735"/>
            <a:ext cx="6954820" cy="977621"/>
          </a:xfrm>
        </p:spPr>
        <p:txBody>
          <a:bodyPr/>
          <a:lstStyle/>
          <a:p>
            <a:r>
              <a:rPr lang="en-US" dirty="0">
                <a:solidFill>
                  <a:srgbClr val="B89268"/>
                </a:solidFill>
              </a:rPr>
              <a:t>Alex H,  Alex N,  Fisnik H,  Andreas L,  Jenny W, Sebastian L</a:t>
            </a:r>
          </a:p>
          <a:p>
            <a:endParaRPr lang="LID4096" dirty="0"/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7BB1D36F-C4CD-4BF3-B564-4F13FD2B3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233" y="1546443"/>
            <a:ext cx="3718312" cy="1376676"/>
          </a:xfrm>
          <a:prstGeom prst="rect">
            <a:avLst/>
          </a:prstGeom>
        </p:spPr>
      </p:pic>
      <p:pic>
        <p:nvPicPr>
          <p:cNvPr id="19" name="Picture 18" descr="A person taking a selfie&#10;&#10;Description automatically generated">
            <a:extLst>
              <a:ext uri="{FF2B5EF4-FFF2-40B4-BE49-F238E27FC236}">
                <a16:creationId xmlns:a16="http://schemas.microsoft.com/office/drawing/2014/main" id="{B9977223-3488-4884-BF58-A010C55AF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6496" y="105535"/>
            <a:ext cx="1267344" cy="12861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58738AB3-686B-4D3B-A1B5-CBA03863BAEB}"/>
              </a:ext>
            </a:extLst>
          </p:cNvPr>
          <p:cNvSpPr txBox="1">
            <a:spLocks/>
          </p:cNvSpPr>
          <p:nvPr/>
        </p:nvSpPr>
        <p:spPr>
          <a:xfrm>
            <a:off x="3894155" y="3031288"/>
            <a:ext cx="4916469" cy="591015"/>
          </a:xfrm>
          <a:prstGeom prst="rect">
            <a:avLst/>
          </a:prstGeom>
        </p:spPr>
        <p:txBody>
          <a:bodyPr vert="horz" lIns="91440" tIns="91440" rIns="91440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b="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AD8973"/>
                </a:solidFill>
              </a:rPr>
              <a:t>Project:  holidaymaker Made by Grupp-1</a:t>
            </a:r>
          </a:p>
          <a:p>
            <a:endParaRPr lang="LID4096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483C7D9-0D6E-441C-A3A6-F9AD914C1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819346"/>
              </p:ext>
            </p:extLst>
          </p:nvPr>
        </p:nvGraphicFramePr>
        <p:xfrm>
          <a:off x="10254355" y="1438275"/>
          <a:ext cx="157162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625">
                  <a:extLst>
                    <a:ext uri="{9D8B030D-6E8A-4147-A177-3AD203B41FA5}">
                      <a16:colId xmlns:a16="http://schemas.microsoft.com/office/drawing/2014/main" val="3468408787"/>
                    </a:ext>
                  </a:extLst>
                </a:gridCol>
              </a:tblGrid>
              <a:tr h="351885">
                <a:tc>
                  <a:txBody>
                    <a:bodyPr/>
                    <a:lstStyle/>
                    <a:p>
                      <a:r>
                        <a:rPr lang="sv-SE" dirty="0"/>
                        <a:t>Alex Nordin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3625202"/>
                  </a:ext>
                </a:extLst>
              </a:tr>
            </a:tbl>
          </a:graphicData>
        </a:graphic>
      </p:graphicFrame>
      <p:pic>
        <p:nvPicPr>
          <p:cNvPr id="23" name="Picture 2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00741AC6-E801-4A1A-9C04-8A9F7AE37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8612" y="4409087"/>
            <a:ext cx="1289757" cy="12897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8" name="Picture 27" descr="A person taking a selfie&#10;&#10;Description automatically generated">
            <a:extLst>
              <a:ext uri="{FF2B5EF4-FFF2-40B4-BE49-F238E27FC236}">
                <a16:creationId xmlns:a16="http://schemas.microsoft.com/office/drawing/2014/main" id="{6DD51A5C-7A00-47B4-84A2-0E28D4878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1639" y="4431924"/>
            <a:ext cx="1267344" cy="12861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9" name="Picture 28" descr="A picture containing person, sport, athletic game, outdoor&#10;&#10;Description automatically generated">
            <a:extLst>
              <a:ext uri="{FF2B5EF4-FFF2-40B4-BE49-F238E27FC236}">
                <a16:creationId xmlns:a16="http://schemas.microsoft.com/office/drawing/2014/main" id="{61DC3146-20F9-48C7-B572-5140117D0A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2013" y="4414787"/>
            <a:ext cx="1288163" cy="12881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" name="Picture 29" descr="A picture containing text, person, posing&#10;&#10;Description automatically generated">
            <a:extLst>
              <a:ext uri="{FF2B5EF4-FFF2-40B4-BE49-F238E27FC236}">
                <a16:creationId xmlns:a16="http://schemas.microsoft.com/office/drawing/2014/main" id="{AFFD660C-0CEC-4367-ADE8-9CBD58FB24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7419" y="4444053"/>
            <a:ext cx="1288163" cy="12881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1" name="Picture 30" descr="A picture containing person, grass&#10;&#10;Description automatically generated">
            <a:extLst>
              <a:ext uri="{FF2B5EF4-FFF2-40B4-BE49-F238E27FC236}">
                <a16:creationId xmlns:a16="http://schemas.microsoft.com/office/drawing/2014/main" id="{43D3CA5F-4ECB-4F0F-916E-99AA8488A8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0090" y="4389889"/>
            <a:ext cx="1328154" cy="13281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08CF38B-B763-466A-91DA-09B29C3C2E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6814" y="4389889"/>
            <a:ext cx="1328154" cy="13281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64405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E921A-4C73-484F-9FAA-656B73A45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005" y="1099795"/>
            <a:ext cx="3682396" cy="500406"/>
          </a:xfrm>
        </p:spPr>
        <p:txBody>
          <a:bodyPr>
            <a:normAutofit fontScale="90000"/>
          </a:bodyPr>
          <a:lstStyle/>
          <a:p>
            <a:r>
              <a:rPr lang="sv-SE" dirty="0" err="1"/>
              <a:t>Velocity</a:t>
            </a:r>
            <a:r>
              <a:rPr lang="sv-SE" dirty="0"/>
              <a:t> </a:t>
            </a:r>
            <a:r>
              <a:rPr lang="sv-SE" dirty="0" err="1"/>
              <a:t>Report</a:t>
            </a:r>
            <a:endParaRPr lang="LID4096" dirty="0"/>
          </a:p>
        </p:txBody>
      </p:sp>
      <p:pic>
        <p:nvPicPr>
          <p:cNvPr id="8" name="Picture 7" descr="Chart, waterfall chart&#10;&#10;Description automatically generated">
            <a:extLst>
              <a:ext uri="{FF2B5EF4-FFF2-40B4-BE49-F238E27FC236}">
                <a16:creationId xmlns:a16="http://schemas.microsoft.com/office/drawing/2014/main" id="{E831D5B8-587D-487A-AD38-3FCE65A66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52" y="2015734"/>
            <a:ext cx="11030282" cy="463271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CEA1E-7305-4DE1-8E31-CFCD95A2C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2299" y="2015734"/>
            <a:ext cx="4162555" cy="3450613"/>
          </a:xfrm>
        </p:spPr>
        <p:txBody>
          <a:bodyPr>
            <a:normAutofit/>
          </a:bodyPr>
          <a:lstStyle/>
          <a:p>
            <a:endParaRPr lang="en-SE" dirty="0"/>
          </a:p>
          <a:p>
            <a:endParaRPr lang="LID4096" dirty="0"/>
          </a:p>
        </p:txBody>
      </p:sp>
      <p:pic>
        <p:nvPicPr>
          <p:cNvPr id="28" name="Picture 27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7ADF02D2-8426-4085-8AD2-CF87B88BA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4580" y="102426"/>
            <a:ext cx="1289757" cy="12897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29" name="Table 6">
            <a:extLst>
              <a:ext uri="{FF2B5EF4-FFF2-40B4-BE49-F238E27FC236}">
                <a16:creationId xmlns:a16="http://schemas.microsoft.com/office/drawing/2014/main" id="{59CD9C12-905B-437E-9F43-0531DC030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708452"/>
              </p:ext>
            </p:extLst>
          </p:nvPr>
        </p:nvGraphicFramePr>
        <p:xfrm>
          <a:off x="10229850" y="1436490"/>
          <a:ext cx="158115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1150">
                  <a:extLst>
                    <a:ext uri="{9D8B030D-6E8A-4147-A177-3AD203B41FA5}">
                      <a16:colId xmlns:a16="http://schemas.microsoft.com/office/drawing/2014/main" val="3468408787"/>
                    </a:ext>
                  </a:extLst>
                </a:gridCol>
              </a:tblGrid>
              <a:tr h="351885">
                <a:tc>
                  <a:txBody>
                    <a:bodyPr/>
                    <a:lstStyle/>
                    <a:p>
                      <a:r>
                        <a:rPr lang="sv-SE" dirty="0"/>
                        <a:t>Jenny </a:t>
                      </a:r>
                      <a:r>
                        <a:rPr lang="sv-SE" dirty="0" err="1"/>
                        <a:t>Wong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3625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2040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mpty stone rootop against cloudy sky">
            <a:extLst>
              <a:ext uri="{FF2B5EF4-FFF2-40B4-BE49-F238E27FC236}">
                <a16:creationId xmlns:a16="http://schemas.microsoft.com/office/drawing/2014/main" id="{8203B162-5AFD-46C5-ADD8-D0C37C1D20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grayscl/>
          </a:blip>
          <a:srcRect r="-1" b="11064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53DD4B-64AB-4820-BA1A-DFD83163A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sv-SE" dirty="0"/>
              <a:t>Definition OF </a:t>
            </a:r>
            <a:r>
              <a:rPr lang="sv-SE" dirty="0" err="1"/>
              <a:t>done</a:t>
            </a:r>
            <a:endParaRPr lang="LID4096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EF97B-5CCE-43EF-82E5-3374B9A51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r>
              <a:rPr lang="sv-SE"/>
              <a:t>6/7 </a:t>
            </a:r>
            <a:r>
              <a:rPr lang="sv-SE" err="1"/>
              <a:t>of</a:t>
            </a:r>
            <a:r>
              <a:rPr lang="sv-SE"/>
              <a:t> the road traveled</a:t>
            </a:r>
            <a:endParaRPr lang="LID4096"/>
          </a:p>
          <a:p>
            <a:endParaRPr lang="LID4096" dirty="0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 descr="A picture containing person, grass&#10;&#10;Description automatically generated">
            <a:extLst>
              <a:ext uri="{FF2B5EF4-FFF2-40B4-BE49-F238E27FC236}">
                <a16:creationId xmlns:a16="http://schemas.microsoft.com/office/drawing/2014/main" id="{CC6ED4FB-F616-4755-AF93-EAC0595D4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4580" y="88407"/>
            <a:ext cx="1328154" cy="13281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14" name="Table 6">
            <a:extLst>
              <a:ext uri="{FF2B5EF4-FFF2-40B4-BE49-F238E27FC236}">
                <a16:creationId xmlns:a16="http://schemas.microsoft.com/office/drawing/2014/main" id="{3366ABB4-6865-4B07-AF57-8F22A7DF6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091060"/>
              </p:ext>
            </p:extLst>
          </p:nvPr>
        </p:nvGraphicFramePr>
        <p:xfrm>
          <a:off x="10268082" y="1480171"/>
          <a:ext cx="158115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1150">
                  <a:extLst>
                    <a:ext uri="{9D8B030D-6E8A-4147-A177-3AD203B41FA5}">
                      <a16:colId xmlns:a16="http://schemas.microsoft.com/office/drawing/2014/main" val="3468408787"/>
                    </a:ext>
                  </a:extLst>
                </a:gridCol>
              </a:tblGrid>
              <a:tr h="351885">
                <a:tc>
                  <a:txBody>
                    <a:bodyPr/>
                    <a:lstStyle/>
                    <a:p>
                      <a:r>
                        <a:rPr lang="sv-SE" dirty="0" err="1"/>
                        <a:t>Fisnik</a:t>
                      </a:r>
                      <a:r>
                        <a:rPr lang="sv-SE" dirty="0"/>
                        <a:t> </a:t>
                      </a:r>
                      <a:r>
                        <a:rPr lang="sv-SE" dirty="0" err="1"/>
                        <a:t>Haliti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3625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9502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C51009-A09A-4689-8E6C-F8FC99E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450D8C-AB7A-4222-AFA4-D05E7FDA5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76" y="1600199"/>
            <a:ext cx="3539266" cy="4297680"/>
          </a:xfrm>
        </p:spPr>
        <p:txBody>
          <a:bodyPr anchor="ctr">
            <a:normAutofit/>
          </a:bodyPr>
          <a:lstStyle/>
          <a:p>
            <a:r>
              <a:rPr lang="sv-SE" dirty="0" err="1"/>
              <a:t>Retrospective</a:t>
            </a:r>
            <a:r>
              <a:rPr lang="sv-SE" dirty="0"/>
              <a:t> Sprint-3</a:t>
            </a:r>
            <a:endParaRPr lang="LID4096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C65442-F244-409C-BF44-C5D6472E8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148839"/>
            <a:ext cx="0" cy="3200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7B6C4-9D8E-4F5A-9D74-A80F8FB0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4851" y="1600199"/>
            <a:ext cx="6130003" cy="4297680"/>
          </a:xfrm>
        </p:spPr>
        <p:txBody>
          <a:bodyPr anchor="ctr">
            <a:normAutofit/>
          </a:bodyPr>
          <a:lstStyle/>
          <a:p>
            <a:r>
              <a:rPr lang="sv-SE" dirty="0"/>
              <a:t>Vad har gått bra?</a:t>
            </a:r>
          </a:p>
          <a:p>
            <a:r>
              <a:rPr lang="sv-SE" dirty="0"/>
              <a:t>Vad gick mindre bra?</a:t>
            </a:r>
          </a:p>
          <a:p>
            <a:r>
              <a:rPr lang="sv-SE" dirty="0"/>
              <a:t>Förbättringar</a:t>
            </a:r>
          </a:p>
          <a:p>
            <a:r>
              <a:rPr lang="sv-SE" dirty="0"/>
              <a:t>Utmaningar i arbetet</a:t>
            </a:r>
            <a:endParaRPr lang="LID4096" dirty="0"/>
          </a:p>
        </p:txBody>
      </p:sp>
      <p:pic>
        <p:nvPicPr>
          <p:cNvPr id="6" name="Picture 5" descr="A picture containing person, grass&#10;&#10;Description automatically generated">
            <a:extLst>
              <a:ext uri="{FF2B5EF4-FFF2-40B4-BE49-F238E27FC236}">
                <a16:creationId xmlns:a16="http://schemas.microsoft.com/office/drawing/2014/main" id="{B8046EF5-72E9-4084-96B1-7C3D21D8D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4580" y="88407"/>
            <a:ext cx="1328154" cy="13281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39E5E8D-1B7E-4E15-9275-4BF5269CC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125806"/>
              </p:ext>
            </p:extLst>
          </p:nvPr>
        </p:nvGraphicFramePr>
        <p:xfrm>
          <a:off x="10268082" y="1480171"/>
          <a:ext cx="158115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1150">
                  <a:extLst>
                    <a:ext uri="{9D8B030D-6E8A-4147-A177-3AD203B41FA5}">
                      <a16:colId xmlns:a16="http://schemas.microsoft.com/office/drawing/2014/main" val="3468408787"/>
                    </a:ext>
                  </a:extLst>
                </a:gridCol>
              </a:tblGrid>
              <a:tr h="351885">
                <a:tc>
                  <a:txBody>
                    <a:bodyPr/>
                    <a:lstStyle/>
                    <a:p>
                      <a:r>
                        <a:rPr lang="sv-SE" dirty="0" err="1"/>
                        <a:t>Fisnik</a:t>
                      </a:r>
                      <a:r>
                        <a:rPr lang="sv-SE" dirty="0"/>
                        <a:t> </a:t>
                      </a:r>
                      <a:r>
                        <a:rPr lang="sv-SE" dirty="0" err="1"/>
                        <a:t>Haliti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3625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6518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C51009-A09A-4689-8E6C-F8FC99E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0059A2-375C-4331-86FF-9E94354B0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76" y="1600199"/>
            <a:ext cx="3539266" cy="4297680"/>
          </a:xfrm>
        </p:spPr>
        <p:txBody>
          <a:bodyPr anchor="ctr">
            <a:normAutofit/>
          </a:bodyPr>
          <a:lstStyle/>
          <a:p>
            <a:r>
              <a:rPr lang="sv-SE" dirty="0" err="1"/>
              <a:t>Retrospective</a:t>
            </a:r>
            <a:r>
              <a:rPr lang="sv-SE" dirty="0"/>
              <a:t> – Hela projektet</a:t>
            </a:r>
            <a:endParaRPr lang="LID4096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C65442-F244-409C-BF44-C5D6472E8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148839"/>
            <a:ext cx="0" cy="3200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1BCFA-BB24-4F12-8658-0E9A4C3EB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4851" y="1600199"/>
            <a:ext cx="6130003" cy="4297680"/>
          </a:xfrm>
        </p:spPr>
        <p:txBody>
          <a:bodyPr anchor="ctr">
            <a:normAutofit/>
          </a:bodyPr>
          <a:lstStyle/>
          <a:p>
            <a:r>
              <a:rPr lang="sv-SE" dirty="0"/>
              <a:t>Vad har gått bra?</a:t>
            </a:r>
          </a:p>
          <a:p>
            <a:r>
              <a:rPr lang="sv-SE" dirty="0"/>
              <a:t>Vad gick mindre bra?</a:t>
            </a:r>
          </a:p>
          <a:p>
            <a:r>
              <a:rPr lang="sv-SE" dirty="0"/>
              <a:t>Är vi nöjda?</a:t>
            </a:r>
            <a:endParaRPr lang="LID4096" dirty="0"/>
          </a:p>
        </p:txBody>
      </p:sp>
      <p:pic>
        <p:nvPicPr>
          <p:cNvPr id="13" name="Picture 12" descr="A picture containing person, grass&#10;&#10;Description automatically generated">
            <a:extLst>
              <a:ext uri="{FF2B5EF4-FFF2-40B4-BE49-F238E27FC236}">
                <a16:creationId xmlns:a16="http://schemas.microsoft.com/office/drawing/2014/main" id="{6DAD8E0A-86EB-45B5-BEAD-8D4749133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0777" y="0"/>
            <a:ext cx="1328154" cy="13281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15" name="Table 6">
            <a:extLst>
              <a:ext uri="{FF2B5EF4-FFF2-40B4-BE49-F238E27FC236}">
                <a16:creationId xmlns:a16="http://schemas.microsoft.com/office/drawing/2014/main" id="{683A2CB3-8BC0-4615-A299-826DB40839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125806"/>
              </p:ext>
            </p:extLst>
          </p:nvPr>
        </p:nvGraphicFramePr>
        <p:xfrm>
          <a:off x="10268082" y="1480171"/>
          <a:ext cx="158115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1150">
                  <a:extLst>
                    <a:ext uri="{9D8B030D-6E8A-4147-A177-3AD203B41FA5}">
                      <a16:colId xmlns:a16="http://schemas.microsoft.com/office/drawing/2014/main" val="3468408787"/>
                    </a:ext>
                  </a:extLst>
                </a:gridCol>
              </a:tblGrid>
              <a:tr h="351885">
                <a:tc>
                  <a:txBody>
                    <a:bodyPr/>
                    <a:lstStyle/>
                    <a:p>
                      <a:r>
                        <a:rPr lang="sv-SE" dirty="0" err="1"/>
                        <a:t>Fisnik</a:t>
                      </a:r>
                      <a:r>
                        <a:rPr lang="sv-SE" dirty="0"/>
                        <a:t> </a:t>
                      </a:r>
                      <a:r>
                        <a:rPr lang="sv-SE" dirty="0" err="1"/>
                        <a:t>Haliti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3625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7841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Microphone with stage lights">
            <a:extLst>
              <a:ext uri="{FF2B5EF4-FFF2-40B4-BE49-F238E27FC236}">
                <a16:creationId xmlns:a16="http://schemas.microsoft.com/office/drawing/2014/main" id="{3E96A800-38BD-4B18-A4D1-43B6DABA59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59" r="-1" b="9187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E67E8BF-E4B2-4098-9FB3-9E400BD86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0686" y="4905349"/>
            <a:ext cx="5610646" cy="1450464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36F91A-54B4-4701-840F-4D79A1749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5239131"/>
            <a:ext cx="5279490" cy="960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DEMO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781A10F-5DF6-4C9B-AE0B-5249E4399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1" y="5073596"/>
            <a:ext cx="5283196" cy="0"/>
          </a:xfrm>
          <a:prstGeom prst="line">
            <a:avLst/>
          </a:prstGeom>
          <a:ln w="31750">
            <a:solidFill>
              <a:srgbClr val="2666C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D43124F-8F69-4BFE-B3DC-F2650317C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4580" y="88407"/>
            <a:ext cx="1328154" cy="13281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16" name="Table 6">
            <a:extLst>
              <a:ext uri="{FF2B5EF4-FFF2-40B4-BE49-F238E27FC236}">
                <a16:creationId xmlns:a16="http://schemas.microsoft.com/office/drawing/2014/main" id="{BD9B10DF-5199-47E9-B1ED-FA4E4E73AA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560422"/>
              </p:ext>
            </p:extLst>
          </p:nvPr>
        </p:nvGraphicFramePr>
        <p:xfrm>
          <a:off x="10394580" y="1504958"/>
          <a:ext cx="132815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8154">
                  <a:extLst>
                    <a:ext uri="{9D8B030D-6E8A-4147-A177-3AD203B41FA5}">
                      <a16:colId xmlns:a16="http://schemas.microsoft.com/office/drawing/2014/main" val="3468408787"/>
                    </a:ext>
                  </a:extLst>
                </a:gridCol>
              </a:tblGrid>
              <a:tr h="351885">
                <a:tc>
                  <a:txBody>
                    <a:bodyPr/>
                    <a:lstStyle/>
                    <a:p>
                      <a:r>
                        <a:rPr lang="sv-SE" dirty="0" err="1"/>
                        <a:t>Andreas.L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3625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3940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22F9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V AFRICAN NEWS">
            <a:hlinkClick r:id="" action="ppaction://media"/>
            <a:extLst>
              <a:ext uri="{FF2B5EF4-FFF2-40B4-BE49-F238E27FC236}">
                <a16:creationId xmlns:a16="http://schemas.microsoft.com/office/drawing/2014/main" id="{781A33A3-14CB-48AA-BF89-06B5F21EED7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258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icrophone with stage lights">
            <a:extLst>
              <a:ext uri="{FF2B5EF4-FFF2-40B4-BE49-F238E27FC236}">
                <a16:creationId xmlns:a16="http://schemas.microsoft.com/office/drawing/2014/main" id="{3E96A800-38BD-4B18-A4D1-43B6DABA59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59" r="-1" b="9187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36F91A-54B4-4701-840F-4D79A1749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5239131"/>
            <a:ext cx="5279490" cy="960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DEMO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7B3F85-11E8-46D8-A6FE-276264296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4580" y="88407"/>
            <a:ext cx="1328154" cy="13281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12" name="Table 6">
            <a:extLst>
              <a:ext uri="{FF2B5EF4-FFF2-40B4-BE49-F238E27FC236}">
                <a16:creationId xmlns:a16="http://schemas.microsoft.com/office/drawing/2014/main" id="{0A8C35B9-8C94-46EC-8920-4FF42A1314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129701"/>
              </p:ext>
            </p:extLst>
          </p:nvPr>
        </p:nvGraphicFramePr>
        <p:xfrm>
          <a:off x="10394580" y="1504958"/>
          <a:ext cx="132815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8154">
                  <a:extLst>
                    <a:ext uri="{9D8B030D-6E8A-4147-A177-3AD203B41FA5}">
                      <a16:colId xmlns:a16="http://schemas.microsoft.com/office/drawing/2014/main" val="3468408787"/>
                    </a:ext>
                  </a:extLst>
                </a:gridCol>
              </a:tblGrid>
              <a:tr h="351885">
                <a:tc>
                  <a:txBody>
                    <a:bodyPr/>
                    <a:lstStyle/>
                    <a:p>
                      <a:r>
                        <a:rPr lang="sv-SE" dirty="0" err="1"/>
                        <a:t>Andreas.L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3625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9418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09D77-E076-4D16-A92D-8C7F93FD1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SCRUM MASTER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7298B-9ECE-438B-AC46-C6F744EEC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v-SE" sz="9600" dirty="0"/>
              <a:t>Andreas</a:t>
            </a:r>
            <a:endParaRPr lang="LID4096" sz="9600" dirty="0"/>
          </a:p>
        </p:txBody>
      </p:sp>
      <p:pic>
        <p:nvPicPr>
          <p:cNvPr id="5" name="Picture 4" descr="A picture containing person, person, indoor, black&#10;&#10;Description automatically generated">
            <a:extLst>
              <a:ext uri="{FF2B5EF4-FFF2-40B4-BE49-F238E27FC236}">
                <a16:creationId xmlns:a16="http://schemas.microsoft.com/office/drawing/2014/main" id="{21882A45-1778-46DC-8EF8-8AD665535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850" y="2015732"/>
            <a:ext cx="3986646" cy="39866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 descr="A person taking a selfie&#10;&#10;Description automatically generated">
            <a:extLst>
              <a:ext uri="{FF2B5EF4-FFF2-40B4-BE49-F238E27FC236}">
                <a16:creationId xmlns:a16="http://schemas.microsoft.com/office/drawing/2014/main" id="{E353AD2E-FB4C-4C97-A603-DD58C4B6C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6496" y="105535"/>
            <a:ext cx="1267344" cy="12861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F042FAF9-A631-400C-937F-F2EB0C6CE4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536671"/>
              </p:ext>
            </p:extLst>
          </p:nvPr>
        </p:nvGraphicFramePr>
        <p:xfrm>
          <a:off x="10254355" y="1438275"/>
          <a:ext cx="157162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625">
                  <a:extLst>
                    <a:ext uri="{9D8B030D-6E8A-4147-A177-3AD203B41FA5}">
                      <a16:colId xmlns:a16="http://schemas.microsoft.com/office/drawing/2014/main" val="3468408787"/>
                    </a:ext>
                  </a:extLst>
                </a:gridCol>
              </a:tblGrid>
              <a:tr h="351885">
                <a:tc>
                  <a:txBody>
                    <a:bodyPr/>
                    <a:lstStyle/>
                    <a:p>
                      <a:r>
                        <a:rPr lang="sv-SE" dirty="0"/>
                        <a:t>Alex Nordin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3625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2934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F2F8E-184E-4DA2-8249-86530028E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Agenda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3BC3E-69FB-4396-B990-0406657DA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3587146" cy="3450613"/>
          </a:xfrm>
        </p:spPr>
        <p:txBody>
          <a:bodyPr/>
          <a:lstStyle/>
          <a:p>
            <a:r>
              <a:rPr lang="sv-SE" dirty="0" err="1"/>
              <a:t>Sprintmål</a:t>
            </a:r>
            <a:endParaRPr lang="sv-SE" dirty="0"/>
          </a:p>
          <a:p>
            <a:r>
              <a:rPr lang="sv-SE" dirty="0"/>
              <a:t>Tekniska Verktyg</a:t>
            </a:r>
          </a:p>
          <a:p>
            <a:r>
              <a:rPr lang="sv-SE" dirty="0" err="1"/>
              <a:t>Wireframes</a:t>
            </a:r>
            <a:endParaRPr lang="sv-SE" dirty="0"/>
          </a:p>
          <a:p>
            <a:r>
              <a:rPr lang="sv-SE" dirty="0"/>
              <a:t>Klart/Kvarvarande Arbete</a:t>
            </a:r>
          </a:p>
          <a:p>
            <a:r>
              <a:rPr lang="sv-SE" dirty="0"/>
              <a:t>Skulder/Kvalitetbeskrivning</a:t>
            </a:r>
          </a:p>
          <a:p>
            <a:r>
              <a:rPr lang="sv-SE" dirty="0"/>
              <a:t>Projekt </a:t>
            </a:r>
            <a:r>
              <a:rPr lang="sv-SE" dirty="0" err="1"/>
              <a:t>Burndown</a:t>
            </a:r>
            <a:endParaRPr lang="sv-SE" dirty="0"/>
          </a:p>
          <a:p>
            <a:r>
              <a:rPr lang="sv-SE" dirty="0"/>
              <a:t>Projekt </a:t>
            </a:r>
            <a:r>
              <a:rPr lang="sv-SE" dirty="0" err="1"/>
              <a:t>Velocitychart</a:t>
            </a:r>
            <a:endParaRPr lang="sv-SE" dirty="0"/>
          </a:p>
          <a:p>
            <a:pPr marL="0" indent="0">
              <a:buNone/>
            </a:pPr>
            <a:endParaRPr lang="sv-SE" dirty="0"/>
          </a:p>
          <a:p>
            <a:endParaRPr lang="sv-SE" dirty="0"/>
          </a:p>
          <a:p>
            <a:endParaRPr lang="LID4096" dirty="0"/>
          </a:p>
        </p:txBody>
      </p:sp>
      <p:pic>
        <p:nvPicPr>
          <p:cNvPr id="5" name="Picture 4" descr="A person taking a selfie&#10;&#10;Description automatically generated">
            <a:extLst>
              <a:ext uri="{FF2B5EF4-FFF2-40B4-BE49-F238E27FC236}">
                <a16:creationId xmlns:a16="http://schemas.microsoft.com/office/drawing/2014/main" id="{ACDC6C5D-1709-4532-A45E-323053DC4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6496" y="105535"/>
            <a:ext cx="1267344" cy="12861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2941C83-A246-48B6-9E52-24715B07D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536671"/>
              </p:ext>
            </p:extLst>
          </p:nvPr>
        </p:nvGraphicFramePr>
        <p:xfrm>
          <a:off x="10254355" y="1438275"/>
          <a:ext cx="157162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625">
                  <a:extLst>
                    <a:ext uri="{9D8B030D-6E8A-4147-A177-3AD203B41FA5}">
                      <a16:colId xmlns:a16="http://schemas.microsoft.com/office/drawing/2014/main" val="3468408787"/>
                    </a:ext>
                  </a:extLst>
                </a:gridCol>
              </a:tblGrid>
              <a:tr h="351885">
                <a:tc>
                  <a:txBody>
                    <a:bodyPr/>
                    <a:lstStyle/>
                    <a:p>
                      <a:r>
                        <a:rPr lang="sv-SE" dirty="0"/>
                        <a:t>Alex Nordin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3625202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E8B01B9-23FB-400B-A5C8-F64863D1ECEF}"/>
              </a:ext>
            </a:extLst>
          </p:cNvPr>
          <p:cNvSpPr txBox="1">
            <a:spLocks/>
          </p:cNvSpPr>
          <p:nvPr/>
        </p:nvSpPr>
        <p:spPr>
          <a:xfrm>
            <a:off x="6096000" y="2015732"/>
            <a:ext cx="3587146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Definition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done</a:t>
            </a:r>
            <a:endParaRPr lang="sv-SE" dirty="0"/>
          </a:p>
          <a:p>
            <a:r>
              <a:rPr lang="sv-SE" dirty="0" err="1"/>
              <a:t>Retrospective</a:t>
            </a:r>
            <a:r>
              <a:rPr lang="sv-SE" dirty="0"/>
              <a:t> – Sprint 3</a:t>
            </a:r>
          </a:p>
          <a:p>
            <a:r>
              <a:rPr lang="sv-SE" dirty="0" err="1"/>
              <a:t>Retrospective</a:t>
            </a:r>
            <a:r>
              <a:rPr lang="sv-SE" dirty="0"/>
              <a:t> – Project</a:t>
            </a:r>
          </a:p>
          <a:p>
            <a:r>
              <a:rPr lang="sv-SE" dirty="0"/>
              <a:t>Demo</a:t>
            </a:r>
          </a:p>
          <a:p>
            <a:endParaRPr lang="sv-SE" dirty="0"/>
          </a:p>
          <a:p>
            <a:pPr marL="0" indent="0">
              <a:buFont typeface="Arial" panose="020B0604020202020204" pitchFamily="34" charset="0"/>
              <a:buNone/>
            </a:pPr>
            <a:endParaRPr lang="sv-SE" dirty="0"/>
          </a:p>
          <a:p>
            <a:endParaRPr lang="sv-SE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46281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BC298DB-2D5C-40A1-9A78-6B4A12198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C2355B-7CE9-4192-9142-A41CA0A0C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66014-D303-497C-AF04-AB28AC897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200" y="967167"/>
            <a:ext cx="4151306" cy="2374516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 dirty="0" err="1"/>
              <a:t>Sprintmål</a:t>
            </a:r>
            <a:endParaRPr lang="en-US" sz="4800" dirty="0"/>
          </a:p>
        </p:txBody>
      </p:sp>
      <p:pic>
        <p:nvPicPr>
          <p:cNvPr id="8" name="Picture 7" descr="Text&#10;&#10;Description automatically generated with low confidence">
            <a:extLst>
              <a:ext uri="{FF2B5EF4-FFF2-40B4-BE49-F238E27FC236}">
                <a16:creationId xmlns:a16="http://schemas.microsoft.com/office/drawing/2014/main" id="{A86F72CD-5525-46EE-AF39-E4B0621DDA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380"/>
          <a:stretch/>
        </p:blipFill>
        <p:spPr>
          <a:xfrm>
            <a:off x="270100" y="1650303"/>
            <a:ext cx="6192809" cy="335831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6D05ED8-39E4-42F8-92CB-704C2BD0D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79647" y="3526496"/>
            <a:ext cx="414993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45CE2E7C-6AA3-4710-825D-4CDDF788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256C6C3-0EDC-4651-AB37-9F26CFAA6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person taking a selfie&#10;&#10;Description automatically generated">
            <a:extLst>
              <a:ext uri="{FF2B5EF4-FFF2-40B4-BE49-F238E27FC236}">
                <a16:creationId xmlns:a16="http://schemas.microsoft.com/office/drawing/2014/main" id="{C0041C71-9505-46BB-8CF9-26374B5A18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6496" y="105535"/>
            <a:ext cx="1267344" cy="12861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24" name="Table 6">
            <a:extLst>
              <a:ext uri="{FF2B5EF4-FFF2-40B4-BE49-F238E27FC236}">
                <a16:creationId xmlns:a16="http://schemas.microsoft.com/office/drawing/2014/main" id="{66A774ED-F97E-4161-B13C-D2C6EEC312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536671"/>
              </p:ext>
            </p:extLst>
          </p:nvPr>
        </p:nvGraphicFramePr>
        <p:xfrm>
          <a:off x="10254355" y="1438275"/>
          <a:ext cx="157162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625">
                  <a:extLst>
                    <a:ext uri="{9D8B030D-6E8A-4147-A177-3AD203B41FA5}">
                      <a16:colId xmlns:a16="http://schemas.microsoft.com/office/drawing/2014/main" val="3468408787"/>
                    </a:ext>
                  </a:extLst>
                </a:gridCol>
              </a:tblGrid>
              <a:tr h="351885">
                <a:tc>
                  <a:txBody>
                    <a:bodyPr/>
                    <a:lstStyle/>
                    <a:p>
                      <a:r>
                        <a:rPr lang="sv-SE" dirty="0"/>
                        <a:t>Alex Nordin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3625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998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8D57-431F-4D71-B36A-5EAF91C4F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Tekniska Verktyg</a:t>
            </a:r>
            <a:endParaRPr lang="LID4096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82E41AF-9E52-42F0-8094-A99D434339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8500818"/>
              </p:ext>
            </p:extLst>
          </p:nvPr>
        </p:nvGraphicFramePr>
        <p:xfrm>
          <a:off x="1451029" y="2273300"/>
          <a:ext cx="960437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2187">
                  <a:extLst>
                    <a:ext uri="{9D8B030D-6E8A-4147-A177-3AD203B41FA5}">
                      <a16:colId xmlns:a16="http://schemas.microsoft.com/office/drawing/2014/main" val="3802109988"/>
                    </a:ext>
                  </a:extLst>
                </a:gridCol>
                <a:gridCol w="4802187">
                  <a:extLst>
                    <a:ext uri="{9D8B030D-6E8A-4147-A177-3AD203B41FA5}">
                      <a16:colId xmlns:a16="http://schemas.microsoft.com/office/drawing/2014/main" val="1071708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Planering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Arbete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154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 err="1"/>
                        <a:t>Jira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Vite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46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Draw-IO (Diagram)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800" dirty="0" err="1">
                          <a:solidFill>
                            <a:schemeClr val="tx1"/>
                          </a:solidFill>
                        </a:rPr>
                        <a:t>PrimeVue</a:t>
                      </a:r>
                      <a:r>
                        <a:rPr lang="sv-SE" sz="1800" dirty="0">
                          <a:solidFill>
                            <a:schemeClr val="tx1"/>
                          </a:solidFill>
                        </a:rPr>
                        <a:t> + </a:t>
                      </a:r>
                      <a:r>
                        <a:rPr lang="sv-SE" sz="1800" dirty="0" err="1">
                          <a:solidFill>
                            <a:schemeClr val="tx1"/>
                          </a:solidFill>
                        </a:rPr>
                        <a:t>bootstrap</a:t>
                      </a:r>
                      <a:endParaRPr lang="sv-SE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809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 err="1"/>
                        <a:t>Invisionapp</a:t>
                      </a:r>
                      <a:r>
                        <a:rPr lang="sv-SE" dirty="0"/>
                        <a:t> (</a:t>
                      </a:r>
                      <a:r>
                        <a:rPr lang="sv-SE" dirty="0" err="1"/>
                        <a:t>Wireframes</a:t>
                      </a:r>
                      <a:r>
                        <a:rPr lang="sv-SE" dirty="0"/>
                        <a:t>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800" dirty="0">
                          <a:solidFill>
                            <a:schemeClr val="tx1"/>
                          </a:solidFill>
                        </a:rPr>
                        <a:t>Asp.net </a:t>
                      </a:r>
                      <a:r>
                        <a:rPr lang="sv-SE" sz="1800" dirty="0" err="1">
                          <a:solidFill>
                            <a:schemeClr val="tx1"/>
                          </a:solidFill>
                        </a:rPr>
                        <a:t>core</a:t>
                      </a:r>
                      <a:r>
                        <a:rPr lang="sv-SE" sz="1800" dirty="0">
                          <a:solidFill>
                            <a:schemeClr val="tx1"/>
                          </a:solidFill>
                        </a:rPr>
                        <a:t> web </a:t>
                      </a:r>
                      <a:r>
                        <a:rPr lang="sv-SE" sz="1800" dirty="0" err="1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sv-SE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58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 err="1"/>
                        <a:t>Erd</a:t>
                      </a:r>
                      <a:r>
                        <a:rPr lang="sv-SE" dirty="0"/>
                        <a:t> plus (Databas)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800" dirty="0">
                          <a:solidFill>
                            <a:schemeClr val="tx1"/>
                          </a:solidFill>
                        </a:rPr>
                        <a:t>Visual studio + Visual studio </a:t>
                      </a:r>
                      <a:r>
                        <a:rPr lang="sv-SE" sz="1800" dirty="0" err="1">
                          <a:solidFill>
                            <a:schemeClr val="tx1"/>
                          </a:solidFill>
                        </a:rPr>
                        <a:t>Code</a:t>
                      </a:r>
                      <a:endParaRPr lang="sv-SE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32415"/>
                  </a:ext>
                </a:extLst>
              </a:tr>
            </a:tbl>
          </a:graphicData>
        </a:graphic>
      </p:graphicFrame>
      <p:pic>
        <p:nvPicPr>
          <p:cNvPr id="5" name="Picture 4" descr="A picture containing person, sport, athletic game, outdoor&#10;&#10;Description automatically generated">
            <a:extLst>
              <a:ext uri="{FF2B5EF4-FFF2-40B4-BE49-F238E27FC236}">
                <a16:creationId xmlns:a16="http://schemas.microsoft.com/office/drawing/2014/main" id="{60B5AC0B-8AEE-4424-A65C-884352561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8885" y="103490"/>
            <a:ext cx="1288163" cy="12881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A3E67CE-9746-4601-A1F5-5A1D12FC30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738112"/>
              </p:ext>
            </p:extLst>
          </p:nvPr>
        </p:nvGraphicFramePr>
        <p:xfrm>
          <a:off x="10254355" y="1438275"/>
          <a:ext cx="157162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625">
                  <a:extLst>
                    <a:ext uri="{9D8B030D-6E8A-4147-A177-3AD203B41FA5}">
                      <a16:colId xmlns:a16="http://schemas.microsoft.com/office/drawing/2014/main" val="3468408787"/>
                    </a:ext>
                  </a:extLst>
                </a:gridCol>
              </a:tblGrid>
              <a:tr h="351885">
                <a:tc>
                  <a:txBody>
                    <a:bodyPr/>
                    <a:lstStyle/>
                    <a:p>
                      <a:r>
                        <a:rPr lang="sv-SE" dirty="0" err="1"/>
                        <a:t>Sebastian.L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3625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9359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0906EC3-A902-476B-BCD3-FF29F0A9A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-1" b="2171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E67E8BF-E4B2-4098-9FB3-9E400BD86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0686" y="4905349"/>
            <a:ext cx="5610646" cy="1450464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621C97-DC8D-4374-91F7-6669BCFA3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5239131"/>
            <a:ext cx="5279490" cy="960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E"/>
                </a:solidFill>
              </a:rPr>
              <a:t>Wireframes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781A10F-5DF6-4C9B-AE0B-5249E4399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1" y="5073596"/>
            <a:ext cx="5283196" cy="0"/>
          </a:xfrm>
          <a:prstGeom prst="line">
            <a:avLst/>
          </a:prstGeom>
          <a:ln w="31750">
            <a:solidFill>
              <a:srgbClr val="FF004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6" name="Picture 35" descr="A picture containing text, person, posing&#10;&#10;Description automatically generated">
            <a:extLst>
              <a:ext uri="{FF2B5EF4-FFF2-40B4-BE49-F238E27FC236}">
                <a16:creationId xmlns:a16="http://schemas.microsoft.com/office/drawing/2014/main" id="{CF211AB8-A4CB-49D4-9CAA-A32139EB9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4883" y="103489"/>
            <a:ext cx="1288163" cy="12881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44" name="Table 6">
            <a:extLst>
              <a:ext uri="{FF2B5EF4-FFF2-40B4-BE49-F238E27FC236}">
                <a16:creationId xmlns:a16="http://schemas.microsoft.com/office/drawing/2014/main" id="{26F85CC7-D48D-46AE-905A-F4DB237B5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749185"/>
              </p:ext>
            </p:extLst>
          </p:nvPr>
        </p:nvGraphicFramePr>
        <p:xfrm>
          <a:off x="9810750" y="1436490"/>
          <a:ext cx="230505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5050">
                  <a:extLst>
                    <a:ext uri="{9D8B030D-6E8A-4147-A177-3AD203B41FA5}">
                      <a16:colId xmlns:a16="http://schemas.microsoft.com/office/drawing/2014/main" val="3468408787"/>
                    </a:ext>
                  </a:extLst>
                </a:gridCol>
              </a:tblGrid>
              <a:tr h="351885">
                <a:tc>
                  <a:txBody>
                    <a:bodyPr/>
                    <a:lstStyle/>
                    <a:p>
                      <a:r>
                        <a:rPr lang="sv-SE" dirty="0" err="1"/>
                        <a:t>Alex.Hammargren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3625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1880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42C14A9-3617-46DD-9FC4-ED828A7D3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9AB0109-1C89-41F0-9EDF-3DE017BE3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7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D0C74F3-F14B-4261-8C70-CEC8366B2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5550357" cy="1049235"/>
          </a:xfrm>
        </p:spPr>
        <p:txBody>
          <a:bodyPr>
            <a:normAutofit/>
          </a:bodyPr>
          <a:lstStyle/>
          <a:p>
            <a:r>
              <a:rPr lang="sv-SE" sz="3000"/>
              <a:t>Vad blev klart/kvarvarande arbete</a:t>
            </a:r>
            <a:endParaRPr lang="LID4096" sz="30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9E5CB6C-D5A1-44AB-BAD0-E76C67ED2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EC69F-B8EE-489D-BCAB-14CCA5672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5550357" cy="3450613"/>
          </a:xfrm>
        </p:spPr>
        <p:txBody>
          <a:bodyPr>
            <a:normAutofit/>
          </a:bodyPr>
          <a:lstStyle/>
          <a:p>
            <a:r>
              <a:rPr lang="sv-SE" dirty="0"/>
              <a:t>97% Avklarat</a:t>
            </a:r>
          </a:p>
          <a:p>
            <a:r>
              <a:rPr lang="sv-SE" dirty="0"/>
              <a:t>Flight </a:t>
            </a:r>
            <a:r>
              <a:rPr lang="sv-SE" dirty="0" err="1"/>
              <a:t>booking</a:t>
            </a:r>
            <a:r>
              <a:rPr lang="sv-SE" dirty="0"/>
              <a:t> kom inte med</a:t>
            </a:r>
            <a:endParaRPr lang="LID4096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B920ABC-34F2-43DE-AAAE-C4F340AF6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998" y="185834"/>
            <a:ext cx="2953902" cy="5775049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85B106C-9C1B-4949-862D-385AB26ED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3" y="4684416"/>
            <a:ext cx="7191375" cy="127646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5A16967-5C32-4A48-9F02-4F0228AC8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2D078B-EF20-4DB1-AA1B-87F212C56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picture containing text, person, posing&#10;&#10;Description automatically generated">
            <a:extLst>
              <a:ext uri="{FF2B5EF4-FFF2-40B4-BE49-F238E27FC236}">
                <a16:creationId xmlns:a16="http://schemas.microsoft.com/office/drawing/2014/main" id="{0CAEB222-8880-4EFC-BAE0-91B191E389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4883" y="103489"/>
            <a:ext cx="1288163" cy="12881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21" name="Table 6">
            <a:extLst>
              <a:ext uri="{FF2B5EF4-FFF2-40B4-BE49-F238E27FC236}">
                <a16:creationId xmlns:a16="http://schemas.microsoft.com/office/drawing/2014/main" id="{C50F9598-0C43-4EA8-B530-73088256E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948604"/>
              </p:ext>
            </p:extLst>
          </p:nvPr>
        </p:nvGraphicFramePr>
        <p:xfrm>
          <a:off x="10394882" y="1436490"/>
          <a:ext cx="1416118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18">
                  <a:extLst>
                    <a:ext uri="{9D8B030D-6E8A-4147-A177-3AD203B41FA5}">
                      <a16:colId xmlns:a16="http://schemas.microsoft.com/office/drawing/2014/main" val="3468408787"/>
                    </a:ext>
                  </a:extLst>
                </a:gridCol>
              </a:tblGrid>
              <a:tr h="351885">
                <a:tc>
                  <a:txBody>
                    <a:bodyPr/>
                    <a:lstStyle/>
                    <a:p>
                      <a:r>
                        <a:rPr lang="sv-SE" dirty="0" err="1"/>
                        <a:t>Alex.Hammargren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3625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8066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C51009-A09A-4689-8E6C-F8FC99E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E6DD07-9D1F-4AD7-8B4F-12BE2567C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3" y="1600199"/>
            <a:ext cx="4117039" cy="4297680"/>
          </a:xfrm>
        </p:spPr>
        <p:txBody>
          <a:bodyPr anchor="ctr">
            <a:normAutofit/>
          </a:bodyPr>
          <a:lstStyle/>
          <a:p>
            <a:r>
              <a:rPr lang="sv-SE" dirty="0"/>
              <a:t>Skulder/kvalitets beskrivning</a:t>
            </a:r>
            <a:endParaRPr lang="LID4096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C65442-F244-409C-BF44-C5D6472E8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148839"/>
            <a:ext cx="0" cy="3200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90E91-F236-4DC8-BC47-13125790B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4851" y="1600199"/>
            <a:ext cx="6130003" cy="4297680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sv-SE" sz="1700" b="1" i="0">
                <a:effectLst/>
                <a:latin typeface="Consolas" panose="020B0609020204030204" pitchFamily="49" charset="0"/>
              </a:rPr>
              <a:t>Kunskapsskuld: </a:t>
            </a:r>
            <a:r>
              <a:rPr lang="sv-SE" sz="1700" b="0" i="0">
                <a:effectLst/>
                <a:latin typeface="Consolas" panose="020B0609020204030204" pitchFamily="49" charset="0"/>
              </a:rPr>
              <a:t>Säkrare inloggning. </a:t>
            </a:r>
          </a:p>
          <a:p>
            <a:pPr>
              <a:lnSpc>
                <a:spcPct val="110000"/>
              </a:lnSpc>
            </a:pPr>
            <a:r>
              <a:rPr lang="sv-SE" sz="1700" b="1" i="0">
                <a:effectLst/>
                <a:latin typeface="Consolas" panose="020B0609020204030204" pitchFamily="49" charset="0"/>
              </a:rPr>
              <a:t>Aktiv skuld: </a:t>
            </a:r>
            <a:r>
              <a:rPr lang="sv-SE" sz="1700" b="0" i="0">
                <a:effectLst/>
                <a:latin typeface="Consolas" panose="020B0609020204030204" pitchFamily="49" charset="0"/>
              </a:rPr>
              <a:t>Länkning till bilder i databasen. </a:t>
            </a:r>
            <a:r>
              <a:rPr lang="sv-SE" sz="1700" b="0" i="0" err="1">
                <a:effectLst/>
                <a:latin typeface="Consolas" panose="020B0609020204030204" pitchFamily="49" charset="0"/>
              </a:rPr>
              <a:t>Stripe</a:t>
            </a:r>
            <a:r>
              <a:rPr lang="sv-SE" sz="1700">
                <a:latin typeface="Consolas" panose="020B0609020204030204" pitchFamily="49" charset="0"/>
              </a:rPr>
              <a:t>,</a:t>
            </a:r>
            <a:r>
              <a:rPr lang="sv-SE" sz="1700" b="0" i="0">
                <a:effectLst/>
                <a:latin typeface="Consolas" panose="020B0609020204030204" pitchFamily="49" charset="0"/>
              </a:rPr>
              <a:t> </a:t>
            </a:r>
            <a:r>
              <a:rPr lang="sv-SE" sz="1700">
                <a:latin typeface="Consolas" panose="020B0609020204030204" pitchFamily="49" charset="0"/>
              </a:rPr>
              <a:t>r</a:t>
            </a:r>
            <a:r>
              <a:rPr lang="sv-SE" sz="1700" b="0" i="0">
                <a:effectLst/>
                <a:latin typeface="Consolas" panose="020B0609020204030204" pitchFamily="49" charset="0"/>
              </a:rPr>
              <a:t>iktig bokning genomförs ej. </a:t>
            </a:r>
          </a:p>
          <a:p>
            <a:pPr>
              <a:lnSpc>
                <a:spcPct val="110000"/>
              </a:lnSpc>
            </a:pPr>
            <a:r>
              <a:rPr lang="sv-SE" sz="1700" b="1" i="0">
                <a:effectLst/>
                <a:latin typeface="Consolas" panose="020B0609020204030204" pitchFamily="49" charset="0"/>
              </a:rPr>
              <a:t>Designskuld: </a:t>
            </a:r>
            <a:r>
              <a:rPr lang="sv-SE" sz="1700" b="0" i="0">
                <a:effectLst/>
                <a:latin typeface="Consolas" panose="020B0609020204030204" pitchFamily="49" charset="0"/>
              </a:rPr>
              <a:t>Reviews påverkar inte ratings på hotellet, Inte mobilanpassad. </a:t>
            </a:r>
          </a:p>
          <a:p>
            <a:pPr>
              <a:lnSpc>
                <a:spcPct val="110000"/>
              </a:lnSpc>
            </a:pPr>
            <a:r>
              <a:rPr lang="sv-SE" sz="1700" b="1" i="0">
                <a:effectLst/>
                <a:latin typeface="Consolas" panose="020B0609020204030204" pitchFamily="49" charset="0"/>
              </a:rPr>
              <a:t>Kunskap / kvalitetsskuld: </a:t>
            </a:r>
            <a:r>
              <a:rPr lang="sv-SE" sz="1700" b="0" i="0">
                <a:effectLst/>
                <a:latin typeface="Consolas" panose="020B0609020204030204" pitchFamily="49" charset="0"/>
              </a:rPr>
              <a:t>Lägsta priset baseras på första indexet, alltså "</a:t>
            </a:r>
            <a:r>
              <a:rPr lang="sv-SE" sz="1700" b="0" i="0" err="1">
                <a:effectLst/>
                <a:latin typeface="Consolas" panose="020B0609020204030204" pitchFamily="49" charset="0"/>
              </a:rPr>
              <a:t>single</a:t>
            </a:r>
            <a:r>
              <a:rPr lang="sv-SE" sz="1700" b="0" i="0">
                <a:effectLst/>
                <a:latin typeface="Consolas" panose="020B0609020204030204" pitchFamily="49" charset="0"/>
              </a:rPr>
              <a:t> </a:t>
            </a:r>
            <a:r>
              <a:rPr lang="sv-SE" sz="1700" b="0" i="0" err="1">
                <a:effectLst/>
                <a:latin typeface="Consolas" panose="020B0609020204030204" pitchFamily="49" charset="0"/>
              </a:rPr>
              <a:t>room</a:t>
            </a:r>
            <a:r>
              <a:rPr lang="sv-SE" sz="1700" b="0" i="0">
                <a:effectLst/>
                <a:latin typeface="Consolas" panose="020B0609020204030204" pitchFamily="49" charset="0"/>
              </a:rPr>
              <a:t>". Detta kan ställa till det om "</a:t>
            </a:r>
            <a:r>
              <a:rPr lang="sv-SE" sz="1700" b="0" i="0" err="1">
                <a:effectLst/>
                <a:latin typeface="Consolas" panose="020B0609020204030204" pitchFamily="49" charset="0"/>
              </a:rPr>
              <a:t>single</a:t>
            </a:r>
            <a:r>
              <a:rPr lang="sv-SE" sz="1700" b="0" i="0">
                <a:effectLst/>
                <a:latin typeface="Consolas" panose="020B0609020204030204" pitchFamily="49" charset="0"/>
              </a:rPr>
              <a:t> </a:t>
            </a:r>
            <a:r>
              <a:rPr lang="sv-SE" sz="1700" b="0" i="0" err="1">
                <a:effectLst/>
                <a:latin typeface="Consolas" panose="020B0609020204030204" pitchFamily="49" charset="0"/>
              </a:rPr>
              <a:t>room</a:t>
            </a:r>
            <a:r>
              <a:rPr lang="sv-SE" sz="1700" b="0" i="0">
                <a:effectLst/>
                <a:latin typeface="Consolas" panose="020B0609020204030204" pitchFamily="49" charset="0"/>
              </a:rPr>
              <a:t>" har ett annat index. </a:t>
            </a:r>
          </a:p>
          <a:p>
            <a:pPr>
              <a:lnSpc>
                <a:spcPct val="110000"/>
              </a:lnSpc>
            </a:pPr>
            <a:r>
              <a:rPr lang="sv-SE" sz="1700" b="1" i="0">
                <a:effectLst/>
                <a:latin typeface="Consolas" panose="020B0609020204030204" pitchFamily="49" charset="0"/>
              </a:rPr>
              <a:t>Testskuld: </a:t>
            </a:r>
            <a:r>
              <a:rPr lang="sv-SE" sz="1700" b="0" i="0">
                <a:effectLst/>
                <a:latin typeface="Consolas" panose="020B0609020204030204" pitchFamily="49" charset="0"/>
              </a:rPr>
              <a:t>Inga riktiga tester. Enbart haft ad-hoc-tester</a:t>
            </a:r>
          </a:p>
        </p:txBody>
      </p:sp>
      <p:pic>
        <p:nvPicPr>
          <p:cNvPr id="15" name="Picture 14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4EC10643-BAD9-4353-9B2D-CAC42457D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4580" y="102426"/>
            <a:ext cx="1289757" cy="12897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20" name="Table 6">
            <a:extLst>
              <a:ext uri="{FF2B5EF4-FFF2-40B4-BE49-F238E27FC236}">
                <a16:creationId xmlns:a16="http://schemas.microsoft.com/office/drawing/2014/main" id="{9054C5C3-A866-4D49-AC4A-6A7FE2685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686522"/>
              </p:ext>
            </p:extLst>
          </p:nvPr>
        </p:nvGraphicFramePr>
        <p:xfrm>
          <a:off x="10229850" y="1436490"/>
          <a:ext cx="158115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1150">
                  <a:extLst>
                    <a:ext uri="{9D8B030D-6E8A-4147-A177-3AD203B41FA5}">
                      <a16:colId xmlns:a16="http://schemas.microsoft.com/office/drawing/2014/main" val="3468408787"/>
                    </a:ext>
                  </a:extLst>
                </a:gridCol>
              </a:tblGrid>
              <a:tr h="351885">
                <a:tc>
                  <a:txBody>
                    <a:bodyPr/>
                    <a:lstStyle/>
                    <a:p>
                      <a:r>
                        <a:rPr lang="sv-SE" dirty="0"/>
                        <a:t>Jenny </a:t>
                      </a:r>
                      <a:r>
                        <a:rPr lang="sv-SE" dirty="0" err="1"/>
                        <a:t>Wong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3625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8692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CD3D7-0ECF-4338-BF63-6067E735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2634" y="1028700"/>
            <a:ext cx="4385098" cy="6551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Projekt</a:t>
            </a:r>
            <a:r>
              <a:rPr lang="en-US" dirty="0"/>
              <a:t> BURNDOWN</a:t>
            </a:r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79772FF1-F18E-4E40-ABA5-1222F94AF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631" y="3998419"/>
            <a:ext cx="5483369" cy="2878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2E3C80-9938-40EC-98FA-6EBF5B965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37173" cy="2271098"/>
          </a:xfrm>
          <a:prstGeom prst="rect">
            <a:avLst/>
          </a:prstGeom>
        </p:spPr>
      </p:pic>
      <p:pic>
        <p:nvPicPr>
          <p:cNvPr id="9" name="Picture 8" descr="Chart&#10;&#10;Description automatically generated with medium confidence">
            <a:extLst>
              <a:ext uri="{FF2B5EF4-FFF2-40B4-BE49-F238E27FC236}">
                <a16:creationId xmlns:a16="http://schemas.microsoft.com/office/drawing/2014/main" id="{336FC807-DE6A-4781-B71B-20A14E283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6651" y="2239353"/>
            <a:ext cx="5081980" cy="269344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7A2E469-23FC-4024-A755-CCA29188980D}"/>
              </a:ext>
            </a:extLst>
          </p:cNvPr>
          <p:cNvSpPr txBox="1"/>
          <p:nvPr/>
        </p:nvSpPr>
        <p:spPr>
          <a:xfrm>
            <a:off x="1626651" y="0"/>
            <a:ext cx="1204364" cy="35599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dirty="0"/>
              <a:t>Sprint 1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D53EF615-E23D-422B-BE62-341845E26521}"/>
              </a:ext>
            </a:extLst>
          </p:cNvPr>
          <p:cNvSpPr txBox="1">
            <a:spLocks/>
          </p:cNvSpPr>
          <p:nvPr/>
        </p:nvSpPr>
        <p:spPr>
          <a:xfrm>
            <a:off x="5306898" y="1000125"/>
            <a:ext cx="2858835" cy="946223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50633C-721F-47EC-A9CE-71564B1999A9}"/>
              </a:ext>
            </a:extLst>
          </p:cNvPr>
          <p:cNvSpPr txBox="1"/>
          <p:nvPr/>
        </p:nvSpPr>
        <p:spPr>
          <a:xfrm>
            <a:off x="3565459" y="2386107"/>
            <a:ext cx="1204364" cy="35599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dirty="0"/>
              <a:t>Sprint 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3B777F-2E57-4BE0-995C-3F8793C19E7A}"/>
              </a:ext>
            </a:extLst>
          </p:cNvPr>
          <p:cNvSpPr txBox="1"/>
          <p:nvPr/>
        </p:nvSpPr>
        <p:spPr>
          <a:xfrm>
            <a:off x="9046626" y="3998419"/>
            <a:ext cx="1204364" cy="35599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dirty="0"/>
              <a:t>Sprint 3</a:t>
            </a:r>
          </a:p>
        </p:txBody>
      </p:sp>
      <p:pic>
        <p:nvPicPr>
          <p:cNvPr id="31" name="Picture 30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86684C5E-99AF-432A-8E0A-FB7BD2A754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4580" y="102426"/>
            <a:ext cx="1289757" cy="12897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33" name="Table 6">
            <a:extLst>
              <a:ext uri="{FF2B5EF4-FFF2-40B4-BE49-F238E27FC236}">
                <a16:creationId xmlns:a16="http://schemas.microsoft.com/office/drawing/2014/main" id="{1E257F2C-B139-435C-B1DD-66753D3B93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708452"/>
              </p:ext>
            </p:extLst>
          </p:nvPr>
        </p:nvGraphicFramePr>
        <p:xfrm>
          <a:off x="10229850" y="1436490"/>
          <a:ext cx="158115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1150">
                  <a:extLst>
                    <a:ext uri="{9D8B030D-6E8A-4147-A177-3AD203B41FA5}">
                      <a16:colId xmlns:a16="http://schemas.microsoft.com/office/drawing/2014/main" val="3468408787"/>
                    </a:ext>
                  </a:extLst>
                </a:gridCol>
              </a:tblGrid>
              <a:tr h="351885">
                <a:tc>
                  <a:txBody>
                    <a:bodyPr/>
                    <a:lstStyle/>
                    <a:p>
                      <a:r>
                        <a:rPr lang="sv-SE" dirty="0"/>
                        <a:t>Jenny </a:t>
                      </a:r>
                      <a:r>
                        <a:rPr lang="sv-SE" dirty="0" err="1"/>
                        <a:t>Wong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3625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588974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499</TotalTime>
  <Words>299</Words>
  <Application>Microsoft Office PowerPoint</Application>
  <PresentationFormat>Widescreen</PresentationFormat>
  <Paragraphs>103</Paragraphs>
  <Slides>16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Consolas</vt:lpstr>
      <vt:lpstr>Gill Sans MT</vt:lpstr>
      <vt:lpstr>Gallery</vt:lpstr>
      <vt:lpstr>WELCOME  TO</vt:lpstr>
      <vt:lpstr>SCRUM MASTER</vt:lpstr>
      <vt:lpstr>Agenda</vt:lpstr>
      <vt:lpstr>Sprintmål</vt:lpstr>
      <vt:lpstr>Tekniska Verktyg</vt:lpstr>
      <vt:lpstr>Wireframes</vt:lpstr>
      <vt:lpstr>Vad blev klart/kvarvarande arbete</vt:lpstr>
      <vt:lpstr>Skulder/kvalitets beskrivning</vt:lpstr>
      <vt:lpstr>Projekt BURNDOWN</vt:lpstr>
      <vt:lpstr>Velocity Report</vt:lpstr>
      <vt:lpstr>Definition OF done</vt:lpstr>
      <vt:lpstr>Retrospective Sprint-3</vt:lpstr>
      <vt:lpstr>Retrospective – Hela projektet</vt:lpstr>
      <vt:lpstr>DEMO</vt:lpstr>
      <vt:lpstr>PowerPoint Presentation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HolidayMaker Grupp 1</dc:title>
  <dc:creator>Alexander hammargren</dc:creator>
  <cp:lastModifiedBy>Alexander hammargren</cp:lastModifiedBy>
  <cp:revision>26</cp:revision>
  <dcterms:created xsi:type="dcterms:W3CDTF">2021-06-09T07:31:20Z</dcterms:created>
  <dcterms:modified xsi:type="dcterms:W3CDTF">2021-06-09T15:50:27Z</dcterms:modified>
</cp:coreProperties>
</file>